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sldIdLst>
    <p:sldId id="279" r:id="rId2"/>
    <p:sldId id="276" r:id="rId3"/>
    <p:sldId id="267" r:id="rId4"/>
    <p:sldId id="280" r:id="rId5"/>
    <p:sldId id="275" r:id="rId6"/>
    <p:sldId id="281" r:id="rId7"/>
    <p:sldId id="278" r:id="rId8"/>
    <p:sldId id="262" r:id="rId9"/>
    <p:sldId id="257" r:id="rId10"/>
    <p:sldId id="258" r:id="rId11"/>
    <p:sldId id="259" r:id="rId12"/>
    <p:sldId id="260" r:id="rId13"/>
    <p:sldId id="264" r:id="rId14"/>
    <p:sldId id="265" r:id="rId15"/>
    <p:sldId id="266" r:id="rId16"/>
    <p:sldId id="282" r:id="rId17"/>
    <p:sldId id="283" r:id="rId18"/>
    <p:sldId id="268" r:id="rId19"/>
    <p:sldId id="269" r:id="rId20"/>
    <p:sldId id="270" r:id="rId21"/>
    <p:sldId id="271" r:id="rId22"/>
    <p:sldId id="273" r:id="rId23"/>
    <p:sldId id="274"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9" d="100"/>
          <a:sy n="69" d="100"/>
        </p:scale>
        <p:origin x="5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14574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315809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FF89EE-52A6-46BF-876E-8C539C1C79E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9539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2669836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FF89EE-52A6-46BF-876E-8C539C1C79E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8135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296875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683123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145691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359809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D57D4-7AA7-4192-A594-AF52C8343B1D}" type="datetimeFigureOut">
              <a:rPr lang="en-IN" smtClean="0"/>
              <a:t>29-01-2025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330270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2956407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6D57D4-7AA7-4192-A594-AF52C8343B1D}" type="datetimeFigureOut">
              <a:rPr lang="en-IN" smtClean="0"/>
              <a:t>29-01-2025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325137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6D57D4-7AA7-4192-A594-AF52C8343B1D}" type="datetimeFigureOut">
              <a:rPr lang="en-IN" smtClean="0"/>
              <a:t>29-01-2025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112497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6D57D4-7AA7-4192-A594-AF52C8343B1D}" type="datetimeFigureOut">
              <a:rPr lang="en-IN" smtClean="0"/>
              <a:t>29-01-2025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1398059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92075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6D57D4-7AA7-4192-A594-AF52C8343B1D}" type="datetimeFigureOut">
              <a:rPr lang="en-IN" smtClean="0"/>
              <a:t>29-01-2025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FF89EE-52A6-46BF-876E-8C539C1C79E7}" type="slidenum">
              <a:rPr lang="en-IN" smtClean="0"/>
              <a:t>‹#›</a:t>
            </a:fld>
            <a:endParaRPr lang="en-IN"/>
          </a:p>
        </p:txBody>
      </p:sp>
    </p:spTree>
    <p:extLst>
      <p:ext uri="{BB962C8B-B14F-4D97-AF65-F5344CB8AC3E}">
        <p14:creationId xmlns:p14="http://schemas.microsoft.com/office/powerpoint/2010/main" val="307785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C6D57D4-7AA7-4192-A594-AF52C8343B1D}" type="datetimeFigureOut">
              <a:rPr lang="en-IN" smtClean="0"/>
              <a:t>29-01-2025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8FF89EE-52A6-46BF-876E-8C539C1C79E7}" type="slidenum">
              <a:rPr lang="en-IN" smtClean="0"/>
              <a:t>‹#›</a:t>
            </a:fld>
            <a:endParaRPr lang="en-IN"/>
          </a:p>
        </p:txBody>
      </p:sp>
    </p:spTree>
    <p:extLst>
      <p:ext uri="{BB962C8B-B14F-4D97-AF65-F5344CB8AC3E}">
        <p14:creationId xmlns:p14="http://schemas.microsoft.com/office/powerpoint/2010/main" val="2386557853"/>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F20B-DCA3-08CA-FD6F-6912A86A8F18}"/>
              </a:ext>
            </a:extLst>
          </p:cNvPr>
          <p:cNvSpPr>
            <a:spLocks noGrp="1"/>
          </p:cNvSpPr>
          <p:nvPr>
            <p:ph type="title"/>
          </p:nvPr>
        </p:nvSpPr>
        <p:spPr>
          <a:xfrm>
            <a:off x="1845579" y="527394"/>
            <a:ext cx="8911687" cy="1280890"/>
          </a:xfrm>
        </p:spPr>
        <p:txBody>
          <a:bodyPr/>
          <a:lstStyle/>
          <a:p>
            <a:r>
              <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36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Global Clustering Development</a:t>
            </a:r>
            <a:br>
              <a:rPr lang="en-IN" sz="36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C79BFF11-014F-168A-05E4-A8559D5FC5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0120" y="1889650"/>
            <a:ext cx="4478725" cy="3078699"/>
          </a:xfrm>
          <a:prstGeom prst="roundRect">
            <a:avLst>
              <a:gd name="adj" fmla="val 4167"/>
            </a:avLst>
          </a:prstGeom>
          <a:solidFill>
            <a:srgbClr val="FFFFFF"/>
          </a:solidFill>
          <a:ln w="76200" cap="sq">
            <a:solidFill>
              <a:schemeClr val="bg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7CD73731-B83F-9D0C-1E00-EB9895E84A98}"/>
              </a:ext>
            </a:extLst>
          </p:cNvPr>
          <p:cNvSpPr txBox="1"/>
          <p:nvPr/>
        </p:nvSpPr>
        <p:spPr>
          <a:xfrm>
            <a:off x="7397848" y="2459380"/>
            <a:ext cx="4484077" cy="2893100"/>
          </a:xfrm>
          <a:prstGeom prst="rect">
            <a:avLst/>
          </a:prstGeom>
          <a:noFill/>
        </p:spPr>
        <p:txBody>
          <a:bodyPr wrap="square" rtlCol="0">
            <a:spAutoFit/>
          </a:bodyPr>
          <a:lstStyle/>
          <a:p>
            <a:r>
              <a:rPr lang="en-IN" dirty="0"/>
              <a:t>                  </a:t>
            </a:r>
            <a:r>
              <a:rPr lang="en-IN" sz="2000" b="1" dirty="0">
                <a:latin typeface="Times New Roman" panose="02020603050405020304" pitchFamily="18" charset="0"/>
                <a:cs typeface="Times New Roman" panose="02020603050405020304" pitchFamily="18" charset="0"/>
              </a:rPr>
              <a:t>Groupe NO.1 </a:t>
            </a:r>
          </a:p>
          <a:p>
            <a:endParaRPr lang="en-IN" dirty="0"/>
          </a:p>
          <a:p>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Vishweshwar</a:t>
            </a:r>
            <a:r>
              <a:rPr lang="en-IN" dirty="0">
                <a:latin typeface="Times New Roman" panose="02020603050405020304" pitchFamily="18" charset="0"/>
                <a:cs typeface="Times New Roman" panose="02020603050405020304" pitchFamily="18" charset="0"/>
              </a:rPr>
              <a:t> Parmeshwar </a:t>
            </a:r>
            <a:r>
              <a:rPr lang="en-IN" dirty="0" err="1">
                <a:latin typeface="Times New Roman" panose="02020603050405020304" pitchFamily="18" charset="0"/>
                <a:cs typeface="Times New Roman" panose="02020603050405020304" pitchFamily="18" charset="0"/>
              </a:rPr>
              <a:t>Khasge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2. Aniket </a:t>
            </a:r>
            <a:r>
              <a:rPr lang="en-IN" dirty="0" err="1">
                <a:latin typeface="Times New Roman" panose="02020603050405020304" pitchFamily="18" charset="0"/>
                <a:cs typeface="Times New Roman" panose="02020603050405020304" pitchFamily="18" charset="0"/>
              </a:rPr>
              <a:t>Pralhad</a:t>
            </a:r>
            <a:r>
              <a:rPr lang="en-IN" dirty="0">
                <a:latin typeface="Times New Roman" panose="02020603050405020304" pitchFamily="18" charset="0"/>
                <a:cs typeface="Times New Roman" panose="02020603050405020304" pitchFamily="18" charset="0"/>
              </a:rPr>
              <a:t> Patil.</a:t>
            </a:r>
          </a:p>
          <a:p>
            <a:r>
              <a:rPr lang="en-IN" dirty="0">
                <a:latin typeface="Times New Roman" panose="02020603050405020304" pitchFamily="18" charset="0"/>
                <a:cs typeface="Times New Roman" panose="02020603050405020304" pitchFamily="18" charset="0"/>
              </a:rPr>
              <a:t>3. Vijaykumar Dattatray Patil.</a:t>
            </a:r>
          </a:p>
          <a:p>
            <a:r>
              <a:rPr lang="en-IN" dirty="0">
                <a:latin typeface="Times New Roman" panose="02020603050405020304" pitchFamily="18" charset="0"/>
                <a:cs typeface="Times New Roman" panose="02020603050405020304" pitchFamily="18" charset="0"/>
              </a:rPr>
              <a:t>4. Akshata Laxman Patil.</a:t>
            </a:r>
          </a:p>
          <a:p>
            <a:r>
              <a:rPr lang="en-IN" dirty="0">
                <a:latin typeface="Times New Roman" panose="02020603050405020304" pitchFamily="18" charset="0"/>
                <a:cs typeface="Times New Roman" panose="02020603050405020304" pitchFamily="18" charset="0"/>
              </a:rPr>
              <a:t>5. </a:t>
            </a:r>
            <a:r>
              <a:rPr lang="en-IN" dirty="0" err="1">
                <a:latin typeface="Times New Roman" panose="02020603050405020304" pitchFamily="18" charset="0"/>
                <a:cs typeface="Times New Roman" panose="02020603050405020304" pitchFamily="18" charset="0"/>
              </a:rPr>
              <a:t>Prathamesh</a:t>
            </a:r>
            <a:r>
              <a:rPr lang="en-IN" dirty="0">
                <a:latin typeface="Times New Roman" panose="02020603050405020304" pitchFamily="18" charset="0"/>
                <a:cs typeface="Times New Roman" panose="02020603050405020304" pitchFamily="18" charset="0"/>
              </a:rPr>
              <a:t> Narayan </a:t>
            </a:r>
            <a:r>
              <a:rPr lang="en-IN">
                <a:latin typeface="Times New Roman" panose="02020603050405020304" pitchFamily="18" charset="0"/>
                <a:cs typeface="Times New Roman" panose="02020603050405020304" pitchFamily="18" charset="0"/>
              </a:rPr>
              <a:t>Suryawanshi</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Karadi </a:t>
            </a:r>
            <a:r>
              <a:rPr lang="en-IN" dirty="0" err="1">
                <a:latin typeface="Times New Roman" panose="02020603050405020304" pitchFamily="18" charset="0"/>
                <a:cs typeface="Times New Roman" panose="02020603050405020304" pitchFamily="18" charset="0"/>
              </a:rPr>
              <a:t>Snehitha</a:t>
            </a:r>
            <a:r>
              <a:rPr lang="en-IN" dirty="0">
                <a:latin typeface="Times New Roman" panose="02020603050405020304" pitchFamily="18" charset="0"/>
                <a:cs typeface="Times New Roman" panose="02020603050405020304" pitchFamily="18" charset="0"/>
              </a:rPr>
              <a:t>.</a:t>
            </a:r>
          </a:p>
          <a:p>
            <a:endParaRPr lang="en-IN" dirty="0"/>
          </a:p>
          <a:p>
            <a:r>
              <a:rPr lang="en-IN" dirty="0"/>
              <a:t> </a:t>
            </a:r>
          </a:p>
        </p:txBody>
      </p:sp>
    </p:spTree>
    <p:extLst>
      <p:ext uri="{BB962C8B-B14F-4D97-AF65-F5344CB8AC3E}">
        <p14:creationId xmlns:p14="http://schemas.microsoft.com/office/powerpoint/2010/main" val="270970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0D8F63-FAE3-82A4-26CB-59BCF0D5E348}"/>
              </a:ext>
            </a:extLst>
          </p:cNvPr>
          <p:cNvSpPr txBox="1"/>
          <p:nvPr/>
        </p:nvSpPr>
        <p:spPr>
          <a:xfrm>
            <a:off x="1722491" y="2139942"/>
            <a:ext cx="10062117" cy="2954655"/>
          </a:xfrm>
          <a:prstGeom prst="rect">
            <a:avLst/>
          </a:prstGeom>
          <a:noFill/>
        </p:spPr>
        <p:txBody>
          <a:bodyPr wrap="square" rtlCol="0">
            <a:spAutoFit/>
          </a:bodyPr>
          <a:lstStyle/>
          <a:p>
            <a:pPr algn="just"/>
            <a:br>
              <a:rPr lang="en-US" sz="2400" b="0" i="0" dirty="0">
                <a:solidFill>
                  <a:srgbClr val="0D0D0D"/>
                </a:solidFill>
                <a:effectLst/>
                <a:latin typeface="Times New Roman" panose="02020603050405020304" pitchFamily="18" charset="0"/>
                <a:cs typeface="Times New Roman" panose="02020603050405020304" pitchFamily="18" charset="0"/>
              </a:rPr>
            </a:br>
            <a:r>
              <a:rPr lang="en-US" sz="2400" b="0" i="0" dirty="0">
                <a:solidFill>
                  <a:srgbClr val="0D0D0D"/>
                </a:solidFill>
                <a:effectLst/>
                <a:latin typeface="Times New Roman" panose="02020603050405020304" pitchFamily="18" charset="0"/>
                <a:cs typeface="Times New Roman" panose="02020603050405020304" pitchFamily="18" charset="0"/>
              </a:rPr>
              <a:t>In a clustering project, K-means is often chosen as the final model due to its computational efficiency, interpretability, and suitability for datasets with well-separated, spherical clusters. While other models may handle specific scenarios better, K-means provides a strong balance of simplicity and effectiveness for general-purpose clustering projects.</a:t>
            </a:r>
            <a:endParaRPr lang="en-IN" sz="2400" b="1" i="0" dirty="0">
              <a:solidFill>
                <a:srgbClr val="0D0D0D"/>
              </a:solidFill>
              <a:effectLst/>
              <a:latin typeface="Times New Roman" panose="02020603050405020304" pitchFamily="18" charset="0"/>
              <a:cs typeface="Times New Roman" panose="02020603050405020304" pitchFamily="18" charset="0"/>
            </a:endParaRPr>
          </a:p>
          <a:p>
            <a:pPr algn="just"/>
            <a:endParaRPr lang="en-US" sz="2400" b="1" i="0" dirty="0">
              <a:solidFill>
                <a:srgbClr val="0D0D0D"/>
              </a:solidFill>
              <a:effectLst/>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824A146A-521B-161C-E8F6-5624747F6205}"/>
              </a:ext>
            </a:extLst>
          </p:cNvPr>
          <p:cNvSpPr txBox="1"/>
          <p:nvPr/>
        </p:nvSpPr>
        <p:spPr>
          <a:xfrm>
            <a:off x="1434233" y="1131849"/>
            <a:ext cx="4789068"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 Clustering Technique:</a:t>
            </a:r>
            <a:r>
              <a:rPr lang="en-US" sz="3600" dirty="0">
                <a:latin typeface="Times New Roman" panose="02020603050405020304" pitchFamily="18" charset="0"/>
                <a:cs typeface="Times New Roman" panose="02020603050405020304" pitchFamily="18" charset="0"/>
              </a:rPr>
              <a:t> </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FF466-2E8B-938B-C157-DE695E43AE8C}"/>
              </a:ext>
            </a:extLst>
          </p:cNvPr>
          <p:cNvSpPr txBox="1"/>
          <p:nvPr/>
        </p:nvSpPr>
        <p:spPr>
          <a:xfrm>
            <a:off x="1326995" y="1025912"/>
            <a:ext cx="2751074"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Challenges:</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0B7B7B2-928A-0D2E-1118-6658935E19F2}"/>
              </a:ext>
            </a:extLst>
          </p:cNvPr>
          <p:cNvSpPr txBox="1"/>
          <p:nvPr/>
        </p:nvSpPr>
        <p:spPr>
          <a:xfrm>
            <a:off x="2276707" y="2464419"/>
            <a:ext cx="7638586" cy="1938992"/>
          </a:xfrm>
          <a:prstGeom prst="rect">
            <a:avLst/>
          </a:prstGeom>
          <a:noFill/>
        </p:spPr>
        <p:txBody>
          <a:bodyPr wrap="square" rtlCol="0">
            <a:spAutoFit/>
          </a:bodyPr>
          <a:lstStyle/>
          <a:p>
            <a:r>
              <a:rPr lang="en-IN" sz="2800" i="0" dirty="0">
                <a:solidFill>
                  <a:srgbClr val="0D0D0D"/>
                </a:solidFill>
                <a:effectLst/>
                <a:latin typeface="Times New Roman" panose="02020603050405020304" pitchFamily="18" charset="0"/>
                <a:cs typeface="Times New Roman" panose="02020603050405020304" pitchFamily="18" charset="0"/>
              </a:rPr>
              <a:t>1. Data Quality and Completeness</a:t>
            </a:r>
          </a:p>
          <a:p>
            <a:r>
              <a:rPr lang="en-US" sz="2800" i="0" dirty="0">
                <a:solidFill>
                  <a:srgbClr val="0D0D0D"/>
                </a:solidFill>
                <a:effectLst/>
                <a:latin typeface="Times New Roman" panose="02020603050405020304" pitchFamily="18" charset="0"/>
                <a:cs typeface="Times New Roman" panose="02020603050405020304" pitchFamily="18" charset="0"/>
              </a:rPr>
              <a:t>2. Feature Selection and Dimensionality</a:t>
            </a:r>
            <a:endParaRPr lang="en-IN" sz="2800" i="0" dirty="0">
              <a:solidFill>
                <a:srgbClr val="0D0D0D"/>
              </a:solidFill>
              <a:effectLst/>
              <a:latin typeface="Times New Roman" panose="02020603050405020304" pitchFamily="18" charset="0"/>
              <a:cs typeface="Times New Roman" panose="02020603050405020304" pitchFamily="18" charset="0"/>
            </a:endParaRPr>
          </a:p>
          <a:p>
            <a:r>
              <a:rPr lang="en-US" sz="2800" dirty="0">
                <a:solidFill>
                  <a:srgbClr val="0D0D0D"/>
                </a:solidFill>
                <a:latin typeface="Times New Roman" panose="02020603050405020304" pitchFamily="18" charset="0"/>
                <a:cs typeface="Times New Roman" panose="02020603050405020304" pitchFamily="18" charset="0"/>
              </a:rPr>
              <a:t>3</a:t>
            </a:r>
            <a:r>
              <a:rPr lang="en-US" sz="2800" i="0" dirty="0">
                <a:solidFill>
                  <a:srgbClr val="0D0D0D"/>
                </a:solidFill>
                <a:effectLst/>
                <a:latin typeface="Times New Roman" panose="02020603050405020304" pitchFamily="18" charset="0"/>
                <a:cs typeface="Times New Roman" panose="02020603050405020304" pitchFamily="18" charset="0"/>
              </a:rPr>
              <a:t>. Algorithm Selection and Evaluation</a:t>
            </a:r>
          </a:p>
          <a:p>
            <a:endParaRPr lang="en-IN" b="1" dirty="0">
              <a:latin typeface="-apple-system"/>
            </a:endParaRPr>
          </a:p>
          <a:p>
            <a:endParaRPr lang="en-IN" dirty="0"/>
          </a:p>
        </p:txBody>
      </p:sp>
    </p:spTree>
    <p:extLst>
      <p:ext uri="{BB962C8B-B14F-4D97-AF65-F5344CB8AC3E}">
        <p14:creationId xmlns:p14="http://schemas.microsoft.com/office/powerpoint/2010/main" val="232885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D7314-0C33-4FD5-6F3E-F946D51AB7C4}"/>
              </a:ext>
            </a:extLst>
          </p:cNvPr>
          <p:cNvSpPr txBox="1"/>
          <p:nvPr/>
        </p:nvSpPr>
        <p:spPr>
          <a:xfrm>
            <a:off x="1315843" y="1318022"/>
            <a:ext cx="10225669" cy="5539978"/>
          </a:xfrm>
          <a:prstGeom prst="rect">
            <a:avLst/>
          </a:prstGeom>
          <a:noFill/>
        </p:spPr>
        <p:txBody>
          <a:bodyPr wrap="square" rtlCol="0">
            <a:spAutoFit/>
          </a:bodyPr>
          <a:lstStyle/>
          <a:p>
            <a:pPr algn="just"/>
            <a:r>
              <a:rPr lang="en-US" sz="2600" b="1" i="0" dirty="0">
                <a:solidFill>
                  <a:srgbClr val="0D0D0D"/>
                </a:solidFill>
                <a:effectLst/>
                <a:latin typeface="Times New Roman" panose="02020603050405020304" pitchFamily="18" charset="0"/>
                <a:cs typeface="Times New Roman" panose="02020603050405020304" pitchFamily="18" charset="0"/>
              </a:rPr>
              <a:t>1. Improving Data Quality and Completeness</a:t>
            </a:r>
          </a:p>
          <a:p>
            <a:pPr algn="just"/>
            <a:r>
              <a:rPr lang="en-IN" sz="2400" b="1" dirty="0">
                <a:latin typeface="Times New Roman" panose="02020603050405020304" pitchFamily="18" charset="0"/>
                <a:cs typeface="Times New Roman" panose="02020603050405020304" pitchFamily="18" charset="0"/>
              </a:rPr>
              <a:t> </a:t>
            </a:r>
            <a:r>
              <a:rPr lang="en-US" sz="2400" b="1" i="0" dirty="0">
                <a:solidFill>
                  <a:srgbClr val="0D0D0D"/>
                </a:solidFill>
                <a:effectLst/>
                <a:latin typeface="Times New Roman" panose="02020603050405020304" pitchFamily="18" charset="0"/>
                <a:cs typeface="Times New Roman" panose="02020603050405020304" pitchFamily="18" charset="0"/>
              </a:rPr>
              <a:t>Data Imputation and Enrichment</a:t>
            </a:r>
            <a:r>
              <a:rPr lang="en-US" sz="2400" i="0" dirty="0">
                <a:solidFill>
                  <a:srgbClr val="0D0D0D"/>
                </a:solidFill>
                <a:effectLst/>
                <a:latin typeface="Times New Roman" panose="02020603050405020304" pitchFamily="18" charset="0"/>
                <a:cs typeface="Times New Roman" panose="02020603050405020304" pitchFamily="18" charset="0"/>
              </a:rPr>
              <a:t>: </a:t>
            </a:r>
            <a:r>
              <a:rPr lang="en-US" sz="2400" b="0" i="0" dirty="0">
                <a:solidFill>
                  <a:srgbClr val="0D0D0D"/>
                </a:solidFill>
                <a:effectLst/>
                <a:latin typeface="Times New Roman" panose="02020603050405020304" pitchFamily="18" charset="0"/>
                <a:cs typeface="Times New Roman" panose="02020603050405020304" pitchFamily="18" charset="0"/>
              </a:rPr>
              <a:t>Use imputation techniques, such as mean substitution, regression imputation, or machine learning-based imputation, to fill in missing values. </a:t>
            </a:r>
          </a:p>
          <a:p>
            <a:pPr algn="just"/>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just"/>
            <a:r>
              <a:rPr lang="en-US" sz="2600" b="1" i="0" dirty="0">
                <a:solidFill>
                  <a:srgbClr val="0D0D0D"/>
                </a:solidFill>
                <a:effectLst/>
                <a:latin typeface="Times New Roman" panose="02020603050405020304" pitchFamily="18" charset="0"/>
                <a:cs typeface="Times New Roman" panose="02020603050405020304" pitchFamily="18" charset="0"/>
              </a:rPr>
              <a:t>2. Managing Feature Selection and Dimensionality</a:t>
            </a:r>
          </a:p>
          <a:p>
            <a:pPr algn="just"/>
            <a:r>
              <a:rPr lang="en-US" sz="2400" b="1" i="0" dirty="0">
                <a:solidFill>
                  <a:srgbClr val="0D0D0D"/>
                </a:solidFill>
                <a:effectLst/>
                <a:latin typeface="Times New Roman" panose="02020603050405020304" pitchFamily="18" charset="0"/>
                <a:cs typeface="Times New Roman" panose="02020603050405020304" pitchFamily="18" charset="0"/>
              </a:rPr>
              <a:t> Dimensionality Reduction</a:t>
            </a:r>
            <a:r>
              <a:rPr lang="en-US" sz="2400" b="0" i="0" dirty="0">
                <a:solidFill>
                  <a:srgbClr val="0D0D0D"/>
                </a:solidFill>
                <a:effectLst/>
                <a:latin typeface="Times New Roman" panose="02020603050405020304" pitchFamily="18" charset="0"/>
                <a:cs typeface="Times New Roman" panose="02020603050405020304" pitchFamily="18" charset="0"/>
              </a:rPr>
              <a:t>: Apply techniques like Principal Component Analysis (PCA) to reduce dimensionality while preserving variance. </a:t>
            </a:r>
          </a:p>
          <a:p>
            <a:pPr algn="just"/>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just"/>
            <a:r>
              <a:rPr lang="en-IN" sz="2600" b="1" i="0" dirty="0">
                <a:solidFill>
                  <a:srgbClr val="0D0D0D"/>
                </a:solidFill>
                <a:effectLst/>
                <a:latin typeface="Times New Roman" panose="02020603050405020304" pitchFamily="18" charset="0"/>
                <a:cs typeface="Times New Roman" panose="02020603050405020304" pitchFamily="18" charset="0"/>
              </a:rPr>
              <a:t>3. Selecting and Evaluating Algorithms</a:t>
            </a:r>
          </a:p>
          <a:p>
            <a:pPr algn="just">
              <a:buFont typeface="Arial" panose="020B0604020202020204" pitchFamily="34" charset="0"/>
              <a:buChar char="•"/>
            </a:pPr>
            <a:r>
              <a:rPr lang="en-IN" sz="2400" b="1" i="0" dirty="0">
                <a:solidFill>
                  <a:srgbClr val="0D0D0D"/>
                </a:solidFill>
                <a:effectLst/>
                <a:latin typeface="Times New Roman" panose="02020603050405020304" pitchFamily="18" charset="0"/>
                <a:cs typeface="Times New Roman" panose="02020603050405020304" pitchFamily="18" charset="0"/>
              </a:rPr>
              <a:t>Algorithm Testing</a:t>
            </a:r>
            <a:r>
              <a:rPr lang="en-IN" sz="2400" b="0" i="0" dirty="0">
                <a:solidFill>
                  <a:srgbClr val="0D0D0D"/>
                </a:solidFill>
                <a:effectLst/>
                <a:latin typeface="Times New Roman" panose="02020603050405020304" pitchFamily="18" charset="0"/>
                <a:cs typeface="Times New Roman" panose="02020603050405020304" pitchFamily="18" charset="0"/>
              </a:rPr>
              <a:t>: Experiment with multiple clustering algorithms (e.g., K-means, hierarchical clustering, and DBSCAN) and compare results using metrics like the silhouette score </a:t>
            </a:r>
            <a:r>
              <a:rPr lang="en-US" sz="2400" b="0" i="0" dirty="0">
                <a:solidFill>
                  <a:srgbClr val="0D0D0D"/>
                </a:solidFill>
                <a:effectLst/>
                <a:latin typeface="Times New Roman" panose="02020603050405020304" pitchFamily="18" charset="0"/>
                <a:cs typeface="Times New Roman" panose="02020603050405020304" pitchFamily="18" charset="0"/>
              </a:rPr>
              <a:t>can also help to qualitatively assess clusters.</a:t>
            </a:r>
            <a:endParaRPr lang="en-US" sz="2400" dirty="0">
              <a:solidFill>
                <a:srgbClr val="0D0D0D"/>
              </a:solidFill>
              <a:latin typeface="Times New Roman" panose="02020603050405020304" pitchFamily="18" charset="0"/>
              <a:cs typeface="Times New Roman" panose="02020603050405020304" pitchFamily="18" charset="0"/>
            </a:endParaRPr>
          </a:p>
          <a:p>
            <a:pPr algn="just"/>
            <a:endParaRPr lang="en-US" b="0" i="0" dirty="0">
              <a:solidFill>
                <a:srgbClr val="0D0D0D"/>
              </a:solidFill>
              <a:effectLst/>
              <a:latin typeface="ui-sans-serif"/>
            </a:endParaRPr>
          </a:p>
          <a:p>
            <a:pPr algn="just"/>
            <a:endParaRPr lang="en-IN" dirty="0"/>
          </a:p>
        </p:txBody>
      </p:sp>
      <p:sp>
        <p:nvSpPr>
          <p:cNvPr id="5" name="TextBox 4">
            <a:extLst>
              <a:ext uri="{FF2B5EF4-FFF2-40B4-BE49-F238E27FC236}">
                <a16:creationId xmlns:a16="http://schemas.microsoft.com/office/drawing/2014/main" id="{338E86BF-1D54-3F31-4BDB-CCDD6EE604DF}"/>
              </a:ext>
            </a:extLst>
          </p:cNvPr>
          <p:cNvSpPr txBox="1"/>
          <p:nvPr/>
        </p:nvSpPr>
        <p:spPr>
          <a:xfrm>
            <a:off x="920911" y="512955"/>
            <a:ext cx="5237909"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To Overcome Challenges:</a:t>
            </a:r>
          </a:p>
        </p:txBody>
      </p:sp>
    </p:spTree>
    <p:extLst>
      <p:ext uri="{BB962C8B-B14F-4D97-AF65-F5344CB8AC3E}">
        <p14:creationId xmlns:p14="http://schemas.microsoft.com/office/powerpoint/2010/main" val="34368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A064AD-8572-54CA-EA50-8B9BB4B89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51" y="1328688"/>
            <a:ext cx="6162094" cy="4684001"/>
          </a:xfrm>
          <a:prstGeom prst="rect">
            <a:avLst/>
          </a:prstGeom>
        </p:spPr>
      </p:pic>
      <p:sp>
        <p:nvSpPr>
          <p:cNvPr id="2" name="TextBox 1">
            <a:extLst>
              <a:ext uri="{FF2B5EF4-FFF2-40B4-BE49-F238E27FC236}">
                <a16:creationId xmlns:a16="http://schemas.microsoft.com/office/drawing/2014/main" id="{B6D69A36-BE41-A6FB-401B-B92197678335}"/>
              </a:ext>
            </a:extLst>
          </p:cNvPr>
          <p:cNvSpPr txBox="1"/>
          <p:nvPr/>
        </p:nvSpPr>
        <p:spPr>
          <a:xfrm>
            <a:off x="6980663" y="1317537"/>
            <a:ext cx="4259766"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Elbow Method involves plotting the distortion score (or sum of squared errors) against the number of clusters (K).</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optimal number of clusters (K) is 5.</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optimal K is identified at the "elbow" point, where the rate of decrease in distortion score becomes less steep.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87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AEE94-61EF-AE74-610A-E4A9A3BE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17" y="1494263"/>
            <a:ext cx="6123904" cy="4527395"/>
          </a:xfrm>
          <a:prstGeom prst="rect">
            <a:avLst/>
          </a:prstGeom>
        </p:spPr>
      </p:pic>
      <p:sp>
        <p:nvSpPr>
          <p:cNvPr id="8" name="Rectangle 3">
            <a:extLst>
              <a:ext uri="{FF2B5EF4-FFF2-40B4-BE49-F238E27FC236}">
                <a16:creationId xmlns:a16="http://schemas.microsoft.com/office/drawing/2014/main" id="{2F5E9BA8-716B-D2E6-50A8-B6A490D8A65F}"/>
              </a:ext>
            </a:extLst>
          </p:cNvPr>
          <p:cNvSpPr>
            <a:spLocks noChangeArrowheads="1"/>
          </p:cNvSpPr>
          <p:nvPr/>
        </p:nvSpPr>
        <p:spPr bwMode="auto">
          <a:xfrm>
            <a:off x="7008019" y="1224363"/>
            <a:ext cx="501299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dendrogram shows a tree-like structure, representing how data points (or clusters) are merged step-by-step.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At the bottom, individual data points (or samples) are represented. As you move up, clusters are formed by merging smaller clusters or data points.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Deciding the number of clusters often involves visualizing where there are large vertical jumps between merges. For example, the large jump after the three main clusters indicates that three might be a natural choice.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26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4B936-45E2-2D59-A155-3B0728C9E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12" y="365550"/>
            <a:ext cx="3971925" cy="6372225"/>
          </a:xfrm>
          <a:prstGeom prst="rect">
            <a:avLst/>
          </a:prstGeom>
        </p:spPr>
      </p:pic>
      <p:sp>
        <p:nvSpPr>
          <p:cNvPr id="3" name="Rectangle 1">
            <a:extLst>
              <a:ext uri="{FF2B5EF4-FFF2-40B4-BE49-F238E27FC236}">
                <a16:creationId xmlns:a16="http://schemas.microsoft.com/office/drawing/2014/main" id="{EBBD37DD-DB3C-25CF-F43F-018E8AAEF563}"/>
              </a:ext>
            </a:extLst>
          </p:cNvPr>
          <p:cNvSpPr>
            <a:spLocks noChangeArrowheads="1"/>
          </p:cNvSpPr>
          <p:nvPr/>
        </p:nvSpPr>
        <p:spPr bwMode="auto">
          <a:xfrm>
            <a:off x="5430644" y="646860"/>
            <a:ext cx="6331222"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 points are divided into two clusters, indicated by the two distinct colors (red and blue).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The clusters are separated based on patterns in "Birth Rate" and "Business Tax Rate.“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One cluster (blue) primarily groups points with lower "Birth Rate," while the other cluster (red) focuses on higher "Birth Rate.“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The blue cluster is denser along the left side of the plot, suggesting a concentration of data points with lower "Birth Rate.“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The red cluster has a broader spread across the right side, indicating higher variability in "Birth Rate" values.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Times New Roman" panose="02020603050405020304" pitchFamily="18" charset="0"/>
                <a:cs typeface="Times New Roman" panose="02020603050405020304" pitchFamily="18" charset="0"/>
              </a:rPr>
              <a:t>The clustering is based on a predefined number of clusters (in this case, 2).</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469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50FB63-ADAD-67E9-265F-1EE9D66D4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6" y="376700"/>
            <a:ext cx="4448175" cy="6372225"/>
          </a:xfrm>
          <a:prstGeom prst="rect">
            <a:avLst/>
          </a:prstGeom>
        </p:spPr>
      </p:pic>
      <p:sp>
        <p:nvSpPr>
          <p:cNvPr id="5" name="TextBox 4">
            <a:extLst>
              <a:ext uri="{FF2B5EF4-FFF2-40B4-BE49-F238E27FC236}">
                <a16:creationId xmlns:a16="http://schemas.microsoft.com/office/drawing/2014/main" id="{107BB09A-F8B8-0810-F132-EF13D74478A1}"/>
              </a:ext>
            </a:extLst>
          </p:cNvPr>
          <p:cNvSpPr txBox="1"/>
          <p:nvPr/>
        </p:nvSpPr>
        <p:spPr>
          <a:xfrm>
            <a:off x="6419385" y="1270048"/>
            <a:ext cx="4270918"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 points are divided into two distinct clusters, represented by different colors (orange and green).</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cluster is labeled in the legend as "1" and "2".</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separation of clusters may indicate a natural division in the dataset based on the combination of birth rate and business tax rate.</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clustering could potentially be used to understand different categories of regions or countries based on these two factors.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36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CA6C8D-D84C-9A65-8E8D-D7E39E69A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6" y="0"/>
            <a:ext cx="3001384" cy="6858000"/>
          </a:xfrm>
          <a:prstGeom prst="rect">
            <a:avLst/>
          </a:prstGeom>
        </p:spPr>
      </p:pic>
      <p:sp>
        <p:nvSpPr>
          <p:cNvPr id="5" name="TextBox 4">
            <a:extLst>
              <a:ext uri="{FF2B5EF4-FFF2-40B4-BE49-F238E27FC236}">
                <a16:creationId xmlns:a16="http://schemas.microsoft.com/office/drawing/2014/main" id="{FEBA7D51-5767-9A4C-62EA-C89467803875}"/>
              </a:ext>
            </a:extLst>
          </p:cNvPr>
          <p:cNvSpPr txBox="1"/>
          <p:nvPr/>
        </p:nvSpPr>
        <p:spPr>
          <a:xfrm>
            <a:off x="5029200" y="1074509"/>
            <a:ext cx="5475249" cy="470898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DBSCAN algorithm identified multiple clusters, each represented by a different color.</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significant number of points are labeled as "-1," which represents noise or outliers according to DBSCAN. These points are not part of any identified cluster.</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presence of many small clusters and noise points implies a highly heterogeneous dataset, with significant variations in density across regions in the plot.</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legend shows multiple clusters (from cluster 0 to cluster 29). This suggests that DBSCAN identified many distinct groups, indicating potentially high variability in the data structure.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74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8B67B0-0414-765F-28D6-4C40485D3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44" y="1538867"/>
            <a:ext cx="11450159" cy="4873083"/>
          </a:xfrm>
          <a:prstGeom prst="rect">
            <a:avLst/>
          </a:prstGeom>
        </p:spPr>
      </p:pic>
      <p:sp>
        <p:nvSpPr>
          <p:cNvPr id="6" name="TextBox 5">
            <a:extLst>
              <a:ext uri="{FF2B5EF4-FFF2-40B4-BE49-F238E27FC236}">
                <a16:creationId xmlns:a16="http://schemas.microsoft.com/office/drawing/2014/main" id="{5C395660-D02A-B144-D1E9-4660BD043642}"/>
              </a:ext>
            </a:extLst>
          </p:cNvPr>
          <p:cNvSpPr txBox="1"/>
          <p:nvPr/>
        </p:nvSpPr>
        <p:spPr>
          <a:xfrm>
            <a:off x="1460810" y="200722"/>
            <a:ext cx="2129109" cy="769441"/>
          </a:xfrm>
          <a:prstGeom prst="rect">
            <a:avLst/>
          </a:prstGeom>
          <a:noFill/>
        </p:spPr>
        <p:txBody>
          <a:bodyPr wrap="none" rtlCol="0">
            <a:spAutoFit/>
          </a:bodyPr>
          <a:lstStyle/>
          <a:p>
            <a:r>
              <a:rPr lang="en-IN" sz="4400" b="1" dirty="0">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20381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7FFB3-8E83-1461-AB05-BB28F6EE5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22" y="0"/>
            <a:ext cx="9779955" cy="6858000"/>
          </a:xfrm>
          <a:prstGeom prst="rect">
            <a:avLst/>
          </a:prstGeom>
        </p:spPr>
      </p:pic>
    </p:spTree>
    <p:extLst>
      <p:ext uri="{BB962C8B-B14F-4D97-AF65-F5344CB8AC3E}">
        <p14:creationId xmlns:p14="http://schemas.microsoft.com/office/powerpoint/2010/main" val="358335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C7DF-E1B7-CA7B-34F4-6E79FD2605A1}"/>
              </a:ext>
            </a:extLst>
          </p:cNvPr>
          <p:cNvSpPr>
            <a:spLocks noGrp="1"/>
          </p:cNvSpPr>
          <p:nvPr>
            <p:ph type="title"/>
          </p:nvPr>
        </p:nvSpPr>
        <p:spPr>
          <a:xfrm>
            <a:off x="1815685" y="618753"/>
            <a:ext cx="8911687" cy="656050"/>
          </a:xfrm>
        </p:spPr>
        <p:txBody>
          <a:bodyPr>
            <a:normAutofit/>
          </a:bodyPr>
          <a:lstStyle/>
          <a:p>
            <a:r>
              <a:rPr lang="en-IN" sz="2800" b="1" dirty="0">
                <a:solidFill>
                  <a:schemeClr val="tx1"/>
                </a:solidFill>
                <a:latin typeface="Times New Roman" panose="02020603050405020304" pitchFamily="18" charset="0"/>
                <a:cs typeface="Times New Roman" panose="02020603050405020304" pitchFamily="18" charset="0"/>
              </a:rPr>
              <a:t>Exploratory Data Analysis ( EDA ) </a:t>
            </a:r>
          </a:p>
        </p:txBody>
      </p:sp>
      <p:sp>
        <p:nvSpPr>
          <p:cNvPr id="3" name="Content Placeholder 2">
            <a:extLst>
              <a:ext uri="{FF2B5EF4-FFF2-40B4-BE49-F238E27FC236}">
                <a16:creationId xmlns:a16="http://schemas.microsoft.com/office/drawing/2014/main" id="{37383B3E-BD3B-8D7D-AED8-0F91F1486203}"/>
              </a:ext>
            </a:extLst>
          </p:cNvPr>
          <p:cNvSpPr>
            <a:spLocks noGrp="1"/>
          </p:cNvSpPr>
          <p:nvPr>
            <p:ph idx="1"/>
          </p:nvPr>
        </p:nvSpPr>
        <p:spPr>
          <a:xfrm>
            <a:off x="1903412" y="1432560"/>
            <a:ext cx="8915400" cy="3777622"/>
          </a:xfrm>
        </p:spPr>
        <p:txBody>
          <a:bodyPr/>
          <a:lstStyle/>
          <a:p>
            <a:r>
              <a:rPr lang="en-IN" dirty="0">
                <a:latin typeface="Times New Roman" panose="02020603050405020304" pitchFamily="18" charset="0"/>
                <a:cs typeface="Times New Roman" panose="02020603050405020304" pitchFamily="18" charset="0"/>
              </a:rPr>
              <a:t>Checked for missing values.</a:t>
            </a:r>
          </a:p>
          <a:p>
            <a:r>
              <a:rPr lang="en-IN" dirty="0">
                <a:latin typeface="Times New Roman" panose="02020603050405020304" pitchFamily="18" charset="0"/>
                <a:cs typeface="Times New Roman" panose="02020603050405020304" pitchFamily="18" charset="0"/>
              </a:rPr>
              <a:t>Visualized Distributions of key variables.</a:t>
            </a:r>
          </a:p>
          <a:p>
            <a:r>
              <a:rPr lang="en-IN" dirty="0">
                <a:latin typeface="Times New Roman" panose="02020603050405020304" pitchFamily="18" charset="0"/>
                <a:cs typeface="Times New Roman" panose="02020603050405020304" pitchFamily="18" charset="0"/>
              </a:rPr>
              <a:t>Found Correlation between variables.</a:t>
            </a:r>
          </a:p>
          <a:p>
            <a:r>
              <a:rPr lang="en-US" dirty="0">
                <a:latin typeface="Times New Roman" panose="02020603050405020304" pitchFamily="18" charset="0"/>
                <a:cs typeface="Times New Roman" panose="02020603050405020304" pitchFamily="18" charset="0"/>
              </a:rPr>
              <a:t>Handled missing values with mean/mode imputation.</a:t>
            </a:r>
          </a:p>
          <a:p>
            <a:r>
              <a:rPr lang="en-US" dirty="0">
                <a:latin typeface="Times New Roman" panose="02020603050405020304" pitchFamily="18" charset="0"/>
                <a:cs typeface="Times New Roman" panose="02020603050405020304" pitchFamily="18" charset="0"/>
              </a:rPr>
              <a:t>Normalized numerical variables to ensure uniform scaling.</a:t>
            </a:r>
          </a:p>
          <a:p>
            <a:r>
              <a:rPr lang="en-US" dirty="0">
                <a:latin typeface="Times New Roman" panose="02020603050405020304" pitchFamily="18" charset="0"/>
                <a:cs typeface="Times New Roman" panose="02020603050405020304" pitchFamily="18" charset="0"/>
              </a:rPr>
              <a:t>Removed duplicate entries for consistency.</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7949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3493A4-1B7C-9903-BE95-73D8760F7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466" y="0"/>
            <a:ext cx="9889067" cy="6858000"/>
          </a:xfrm>
          <a:prstGeom prst="rect">
            <a:avLst/>
          </a:prstGeom>
        </p:spPr>
      </p:pic>
    </p:spTree>
    <p:extLst>
      <p:ext uri="{BB962C8B-B14F-4D97-AF65-F5344CB8AC3E}">
        <p14:creationId xmlns:p14="http://schemas.microsoft.com/office/powerpoint/2010/main" val="553294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48337AC-A051-653C-0C96-B3143731486A}"/>
              </a:ext>
            </a:extLst>
          </p:cNvPr>
          <p:cNvPicPr>
            <a:picLocks noChangeAspect="1"/>
          </p:cNvPicPr>
          <p:nvPr/>
        </p:nvPicPr>
        <p:blipFill>
          <a:blip r:embed="rId2">
            <a:extLst>
              <a:ext uri="{28A0092B-C50C-407E-A947-70E740481C1C}">
                <a14:useLocalDpi xmlns:a14="http://schemas.microsoft.com/office/drawing/2010/main" val="0"/>
              </a:ext>
            </a:extLst>
          </a:blip>
          <a:srcRect t="13186" r="3241" b="1685"/>
          <a:stretch/>
        </p:blipFill>
        <p:spPr>
          <a:xfrm>
            <a:off x="1371600" y="719713"/>
            <a:ext cx="10548257" cy="5838092"/>
          </a:xfrm>
          <a:prstGeom prst="rect">
            <a:avLst/>
          </a:prstGeom>
        </p:spPr>
      </p:pic>
    </p:spTree>
    <p:extLst>
      <p:ext uri="{BB962C8B-B14F-4D97-AF65-F5344CB8AC3E}">
        <p14:creationId xmlns:p14="http://schemas.microsoft.com/office/powerpoint/2010/main" val="2191627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8E37-3726-D4BC-A950-ADB5A5287B47}"/>
              </a:ext>
            </a:extLst>
          </p:cNvPr>
          <p:cNvSpPr>
            <a:spLocks noGrp="1"/>
          </p:cNvSpPr>
          <p:nvPr>
            <p:ph type="title"/>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9877189C-57E3-269C-12E8-3F7D0D209EAE}"/>
              </a:ext>
            </a:extLst>
          </p:cNvPr>
          <p:cNvPicPr>
            <a:picLocks noChangeAspect="1"/>
          </p:cNvPicPr>
          <p:nvPr/>
        </p:nvPicPr>
        <p:blipFill>
          <a:blip r:embed="rId2">
            <a:extLst>
              <a:ext uri="{28A0092B-C50C-407E-A947-70E740481C1C}">
                <a14:useLocalDpi xmlns:a14="http://schemas.microsoft.com/office/drawing/2010/main" val="0"/>
              </a:ext>
            </a:extLst>
          </a:blip>
          <a:srcRect l="14063" t="11282" r="2572"/>
          <a:stretch/>
        </p:blipFill>
        <p:spPr>
          <a:xfrm>
            <a:off x="1872760" y="624110"/>
            <a:ext cx="10163909" cy="6084277"/>
          </a:xfrm>
          <a:prstGeom prst="rect">
            <a:avLst/>
          </a:prstGeom>
        </p:spPr>
      </p:pic>
    </p:spTree>
    <p:extLst>
      <p:ext uri="{BB962C8B-B14F-4D97-AF65-F5344CB8AC3E}">
        <p14:creationId xmlns:p14="http://schemas.microsoft.com/office/powerpoint/2010/main" val="190201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4A59-70BC-CA20-2D8E-1BD95829A86A}"/>
              </a:ext>
            </a:extLst>
          </p:cNvPr>
          <p:cNvSpPr>
            <a:spLocks noGrp="1"/>
          </p:cNvSpPr>
          <p:nvPr>
            <p:ph type="title"/>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DDADBFEF-5B03-BBE8-D843-15F5C83D4DE8}"/>
              </a:ext>
            </a:extLst>
          </p:cNvPr>
          <p:cNvPicPr>
            <a:picLocks noChangeAspect="1"/>
          </p:cNvPicPr>
          <p:nvPr/>
        </p:nvPicPr>
        <p:blipFill>
          <a:blip r:embed="rId2">
            <a:extLst>
              <a:ext uri="{28A0092B-C50C-407E-A947-70E740481C1C}">
                <a14:useLocalDpi xmlns:a14="http://schemas.microsoft.com/office/drawing/2010/main" val="0"/>
              </a:ext>
            </a:extLst>
          </a:blip>
          <a:srcRect l="5906" t="10697" r="14478" b="6666"/>
          <a:stretch/>
        </p:blipFill>
        <p:spPr>
          <a:xfrm>
            <a:off x="2195413" y="566619"/>
            <a:ext cx="9706708" cy="5667271"/>
          </a:xfrm>
          <a:prstGeom prst="rect">
            <a:avLst/>
          </a:prstGeom>
        </p:spPr>
      </p:pic>
    </p:spTree>
    <p:extLst>
      <p:ext uri="{BB962C8B-B14F-4D97-AF65-F5344CB8AC3E}">
        <p14:creationId xmlns:p14="http://schemas.microsoft.com/office/powerpoint/2010/main" val="1807421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7F01AC-1582-8E53-DB5A-F883F3961BDA}"/>
              </a:ext>
            </a:extLst>
          </p:cNvPr>
          <p:cNvSpPr txBox="1"/>
          <p:nvPr/>
        </p:nvSpPr>
        <p:spPr>
          <a:xfrm>
            <a:off x="1594624" y="1683395"/>
            <a:ext cx="9233210" cy="3785652"/>
          </a:xfrm>
          <a:prstGeom prst="rect">
            <a:avLst/>
          </a:prstGeom>
          <a:noFill/>
        </p:spPr>
        <p:txBody>
          <a:bodyPr wrap="square" rtlCol="0">
            <a:sp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The global clustering project groups countries based on similarities in factors like birth rates, business environment, CO2 emissions, health spending, and population details. This grouping helps reveal patterns across nations, showing which countries face similar challenges or strengths. The results can guide policymakers by highlighting where improvements could be made, such as making it easier to do business, lowering emissions, or better managing health resources. Overall, the project helps understand the diversity among countries and supports targeted approaches to address each group’s specific needs.</a:t>
            </a:r>
          </a:p>
        </p:txBody>
      </p:sp>
      <p:sp>
        <p:nvSpPr>
          <p:cNvPr id="5" name="TextBox 4">
            <a:extLst>
              <a:ext uri="{FF2B5EF4-FFF2-40B4-BE49-F238E27FC236}">
                <a16:creationId xmlns:a16="http://schemas.microsoft.com/office/drawing/2014/main" id="{30C865C1-E431-C3B0-47CB-FA6A24436D07}"/>
              </a:ext>
            </a:extLst>
          </p:cNvPr>
          <p:cNvSpPr txBox="1"/>
          <p:nvPr/>
        </p:nvSpPr>
        <p:spPr>
          <a:xfrm>
            <a:off x="1326995" y="1037064"/>
            <a:ext cx="2544286"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6092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12E90-F4FA-CAAB-A204-08DFF2F1512F}"/>
              </a:ext>
            </a:extLst>
          </p:cNvPr>
          <p:cNvSpPr txBox="1"/>
          <p:nvPr/>
        </p:nvSpPr>
        <p:spPr>
          <a:xfrm>
            <a:off x="1424353" y="652925"/>
            <a:ext cx="1059408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     Visualize Missing values                  </a:t>
            </a:r>
          </a:p>
        </p:txBody>
      </p:sp>
      <p:pic>
        <p:nvPicPr>
          <p:cNvPr id="4" name="Picture 3" descr="A screenshot of a computer&#10;&#10;Description automatically generated">
            <a:extLst>
              <a:ext uri="{FF2B5EF4-FFF2-40B4-BE49-F238E27FC236}">
                <a16:creationId xmlns:a16="http://schemas.microsoft.com/office/drawing/2014/main" id="{95813900-B5C2-E103-B6A2-7F3FF1EB04BD}"/>
              </a:ext>
            </a:extLst>
          </p:cNvPr>
          <p:cNvPicPr>
            <a:picLocks noChangeAspect="1"/>
          </p:cNvPicPr>
          <p:nvPr/>
        </p:nvPicPr>
        <p:blipFill>
          <a:blip r:embed="rId2">
            <a:extLst>
              <a:ext uri="{28A0092B-C50C-407E-A947-70E740481C1C}">
                <a14:useLocalDpi xmlns:a14="http://schemas.microsoft.com/office/drawing/2010/main" val="0"/>
              </a:ext>
            </a:extLst>
          </a:blip>
          <a:srcRect l="6923" t="26024" r="58245" b="8206"/>
          <a:stretch/>
        </p:blipFill>
        <p:spPr>
          <a:xfrm>
            <a:off x="1679330" y="1345223"/>
            <a:ext cx="4246685" cy="4510454"/>
          </a:xfrm>
          <a:prstGeom prst="rect">
            <a:avLst/>
          </a:prstGeom>
        </p:spPr>
      </p:pic>
      <p:sp>
        <p:nvSpPr>
          <p:cNvPr id="7" name="TextBox 6">
            <a:extLst>
              <a:ext uri="{FF2B5EF4-FFF2-40B4-BE49-F238E27FC236}">
                <a16:creationId xmlns:a16="http://schemas.microsoft.com/office/drawing/2014/main" id="{519401DE-B87E-E9C7-DA49-A84253022681}"/>
              </a:ext>
            </a:extLst>
          </p:cNvPr>
          <p:cNvSpPr txBox="1"/>
          <p:nvPr/>
        </p:nvSpPr>
        <p:spPr>
          <a:xfrm>
            <a:off x="6899032" y="817657"/>
            <a:ext cx="3868615"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827B7DA8-AF88-581E-8256-2DA46DEAAB1F}"/>
              </a:ext>
            </a:extLst>
          </p:cNvPr>
          <p:cNvSpPr txBox="1"/>
          <p:nvPr/>
        </p:nvSpPr>
        <p:spPr>
          <a:xfrm>
            <a:off x="7051431" y="1536387"/>
            <a:ext cx="3868615"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053A7CE4-60D0-DF87-6D27-C55E5E687150}"/>
              </a:ext>
            </a:extLst>
          </p:cNvPr>
          <p:cNvSpPr txBox="1"/>
          <p:nvPr/>
        </p:nvSpPr>
        <p:spPr>
          <a:xfrm>
            <a:off x="6721396" y="1721053"/>
            <a:ext cx="3844740" cy="3754874"/>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features, such as "Birth Rate," "Internet Usage," "Life Expectancy (Male and Female)," and "Mobile Phone Usage," show very few missing values, with mostly dark areas indicating completeness.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"Business Tax Rate" and "Ease of Business" also appear to have a high proportion of missing values.</a:t>
            </a:r>
          </a:p>
          <a:p>
            <a:endParaRPr lang="en-IN" dirty="0"/>
          </a:p>
        </p:txBody>
      </p:sp>
    </p:spTree>
    <p:extLst>
      <p:ext uri="{BB962C8B-B14F-4D97-AF65-F5344CB8AC3E}">
        <p14:creationId xmlns:p14="http://schemas.microsoft.com/office/powerpoint/2010/main" val="873129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1406059-D112-FE79-AE88-6ACB84D0C224}"/>
              </a:ext>
            </a:extLst>
          </p:cNvPr>
          <p:cNvPicPr>
            <a:picLocks noChangeAspect="1"/>
          </p:cNvPicPr>
          <p:nvPr/>
        </p:nvPicPr>
        <p:blipFill>
          <a:blip r:embed="rId2">
            <a:extLst>
              <a:ext uri="{28A0092B-C50C-407E-A947-70E740481C1C}">
                <a14:useLocalDpi xmlns:a14="http://schemas.microsoft.com/office/drawing/2010/main" val="0"/>
              </a:ext>
            </a:extLst>
          </a:blip>
          <a:srcRect l="6841" t="25952" r="56401" b="8278"/>
          <a:stretch/>
        </p:blipFill>
        <p:spPr>
          <a:xfrm>
            <a:off x="855437" y="1737116"/>
            <a:ext cx="4481566" cy="4510454"/>
          </a:xfrm>
          <a:prstGeom prst="rect">
            <a:avLst/>
          </a:prstGeom>
        </p:spPr>
      </p:pic>
      <p:sp>
        <p:nvSpPr>
          <p:cNvPr id="5" name="TextBox 4">
            <a:extLst>
              <a:ext uri="{FF2B5EF4-FFF2-40B4-BE49-F238E27FC236}">
                <a16:creationId xmlns:a16="http://schemas.microsoft.com/office/drawing/2014/main" id="{6CD884DE-9D99-3CEA-0AA6-22EEFAD17AE8}"/>
              </a:ext>
            </a:extLst>
          </p:cNvPr>
          <p:cNvSpPr txBox="1"/>
          <p:nvPr/>
        </p:nvSpPr>
        <p:spPr>
          <a:xfrm>
            <a:off x="1371601" y="875342"/>
            <a:ext cx="4438779" cy="861774"/>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Cleaned Missing Values </a:t>
            </a:r>
          </a:p>
          <a:p>
            <a:endParaRPr lang="en-IN" dirty="0"/>
          </a:p>
        </p:txBody>
      </p:sp>
      <p:sp>
        <p:nvSpPr>
          <p:cNvPr id="7" name="TextBox 6">
            <a:extLst>
              <a:ext uri="{FF2B5EF4-FFF2-40B4-BE49-F238E27FC236}">
                <a16:creationId xmlns:a16="http://schemas.microsoft.com/office/drawing/2014/main" id="{0B53A535-2706-036C-4B38-267FE9ECC163}"/>
              </a:ext>
            </a:extLst>
          </p:cNvPr>
          <p:cNvSpPr txBox="1"/>
          <p:nvPr/>
        </p:nvSpPr>
        <p:spPr>
          <a:xfrm>
            <a:off x="6536433" y="1536174"/>
            <a:ext cx="4481566"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entire heatmap is uniformly shaded, suggesting there are no missing values in any feature.</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dataset has undergone a cleaning process that removed or imputed all missing values, resulting in a fully complete dataset.</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Every feature (column) is equally complete, with no gaps or inconsistencies, suggesting that the data is now consistent and ready for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94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1868-9CA4-6B67-11E6-87F9960F697C}"/>
              </a:ext>
            </a:extLst>
          </p:cNvPr>
          <p:cNvSpPr>
            <a:spLocks noGrp="1"/>
          </p:cNvSpPr>
          <p:nvPr>
            <p:ph type="title"/>
          </p:nvPr>
        </p:nvSpPr>
        <p:spPr>
          <a:xfrm>
            <a:off x="1661747" y="245327"/>
            <a:ext cx="4025376" cy="1545373"/>
          </a:xfrm>
        </p:spPr>
        <p:txBody>
          <a:bodyPr>
            <a:normAutofit/>
          </a:bodyPr>
          <a:lstStyle/>
          <a:p>
            <a:r>
              <a:rPr lang="en-IN" sz="2800" b="1" dirty="0">
                <a:solidFill>
                  <a:schemeClr val="tx1"/>
                </a:solidFill>
                <a:latin typeface="Times New Roman" panose="02020603050405020304" pitchFamily="18" charset="0"/>
                <a:cs typeface="Times New Roman" panose="02020603050405020304" pitchFamily="18" charset="0"/>
              </a:rPr>
              <a:t>                                       </a:t>
            </a:r>
            <a:br>
              <a:rPr lang="en-IN" sz="2800" b="1" dirty="0">
                <a:solidFill>
                  <a:schemeClr val="tx1"/>
                </a:solidFill>
                <a:latin typeface="Times New Roman" panose="02020603050405020304" pitchFamily="18" charset="0"/>
                <a:cs typeface="Times New Roman" panose="02020603050405020304" pitchFamily="18" charset="0"/>
              </a:rPr>
            </a:br>
            <a:r>
              <a:rPr lang="en-IN" sz="2800" b="1" dirty="0">
                <a:solidFill>
                  <a:schemeClr val="tx1"/>
                </a:solidFill>
                <a:latin typeface="Times New Roman" panose="02020603050405020304" pitchFamily="18" charset="0"/>
                <a:cs typeface="Times New Roman" panose="02020603050405020304" pitchFamily="18" charset="0"/>
              </a:rPr>
              <a:t>     </a:t>
            </a:r>
            <a:br>
              <a:rPr lang="en-IN" sz="2800" b="1" dirty="0">
                <a:solidFill>
                  <a:schemeClr val="tx1"/>
                </a:solidFill>
                <a:latin typeface="Times New Roman" panose="02020603050405020304" pitchFamily="18" charset="0"/>
                <a:cs typeface="Times New Roman" panose="02020603050405020304" pitchFamily="18" charset="0"/>
              </a:rPr>
            </a:br>
            <a:r>
              <a:rPr lang="en-IN" sz="3100" b="1" dirty="0">
                <a:solidFill>
                  <a:schemeClr val="tx1"/>
                </a:solidFill>
                <a:latin typeface="Times New Roman" panose="02020603050405020304" pitchFamily="18" charset="0"/>
                <a:cs typeface="Times New Roman" panose="02020603050405020304" pitchFamily="18" charset="0"/>
              </a:rPr>
              <a:t>Detected Outliers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A screenshot of a computer&#10;&#10;Description automatically generated">
            <a:extLst>
              <a:ext uri="{FF2B5EF4-FFF2-40B4-BE49-F238E27FC236}">
                <a16:creationId xmlns:a16="http://schemas.microsoft.com/office/drawing/2014/main" id="{51E62B14-D02B-9494-FF53-8A792F691A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56055" t="29089" b="19794"/>
          <a:stretch/>
        </p:blipFill>
        <p:spPr>
          <a:xfrm>
            <a:off x="899746" y="1959429"/>
            <a:ext cx="5364480" cy="3617406"/>
          </a:xfrm>
        </p:spPr>
      </p:pic>
      <p:sp>
        <p:nvSpPr>
          <p:cNvPr id="5" name="TextBox 4">
            <a:extLst>
              <a:ext uri="{FF2B5EF4-FFF2-40B4-BE49-F238E27FC236}">
                <a16:creationId xmlns:a16="http://schemas.microsoft.com/office/drawing/2014/main" id="{D63DA32C-42B1-F224-5EB0-47A4BA584111}"/>
              </a:ext>
            </a:extLst>
          </p:cNvPr>
          <p:cNvSpPr txBox="1"/>
          <p:nvPr/>
        </p:nvSpPr>
        <p:spPr>
          <a:xfrm>
            <a:off x="7081023" y="1706137"/>
            <a:ext cx="4025376" cy="440120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of the metrics (e.g., GDP, CO2 Emissions, Energy Usage, and Tourism) show a significant presence of outliers on the higher end.</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Metrics like Life Expectancy (Male/Female) and Infant Mortality Rate appear to have relatively compact distributions with fewer outliers.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Some boxplots, such as Number of Records, have little variation, possibly indicating categorical or binary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0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A screenshot of a computer&#10;&#10;Description automatically generated">
            <a:extLst>
              <a:ext uri="{FF2B5EF4-FFF2-40B4-BE49-F238E27FC236}">
                <a16:creationId xmlns:a16="http://schemas.microsoft.com/office/drawing/2014/main" id="{7981882D-E6BB-A611-DE76-0280B9420D40}"/>
              </a:ext>
            </a:extLst>
          </p:cNvPr>
          <p:cNvPicPr>
            <a:picLocks noChangeAspect="1"/>
          </p:cNvPicPr>
          <p:nvPr/>
        </p:nvPicPr>
        <p:blipFill>
          <a:blip r:embed="rId2">
            <a:extLst>
              <a:ext uri="{28A0092B-C50C-407E-A947-70E740481C1C}">
                <a14:useLocalDpi xmlns:a14="http://schemas.microsoft.com/office/drawing/2010/main" val="0"/>
              </a:ext>
            </a:extLst>
          </a:blip>
          <a:srcRect l="54801" t="32983" r="1729" b="15825"/>
          <a:stretch/>
        </p:blipFill>
        <p:spPr>
          <a:xfrm>
            <a:off x="918812" y="1849036"/>
            <a:ext cx="5716172" cy="3777622"/>
          </a:xfrm>
          <a:prstGeom prst="rect">
            <a:avLst/>
          </a:prstGeom>
        </p:spPr>
      </p:pic>
      <p:sp>
        <p:nvSpPr>
          <p:cNvPr id="6" name="TextBox 5">
            <a:extLst>
              <a:ext uri="{FF2B5EF4-FFF2-40B4-BE49-F238E27FC236}">
                <a16:creationId xmlns:a16="http://schemas.microsoft.com/office/drawing/2014/main" id="{F3D7C2A5-4EFB-BF6C-5E7E-C3EE7158B6E6}"/>
              </a:ext>
            </a:extLst>
          </p:cNvPr>
          <p:cNvSpPr txBox="1"/>
          <p:nvPr/>
        </p:nvSpPr>
        <p:spPr>
          <a:xfrm>
            <a:off x="1494264" y="925127"/>
            <a:ext cx="5716172" cy="523220"/>
          </a:xfrm>
          <a:prstGeom prst="rect">
            <a:avLst/>
          </a:prstGeom>
          <a:noFill/>
        </p:spPr>
        <p:txBody>
          <a:bodyPr wrap="square" rtlCol="0">
            <a:spAutoFit/>
          </a:bodyPr>
          <a:lstStyle/>
          <a:p>
            <a:r>
              <a:rPr lang="en-IN" sz="2800" b="1" dirty="0">
                <a:solidFill>
                  <a:schemeClr val="tx1"/>
                </a:solidFill>
                <a:latin typeface="Times New Roman" panose="02020603050405020304" pitchFamily="18" charset="0"/>
                <a:cs typeface="Times New Roman" panose="02020603050405020304" pitchFamily="18" charset="0"/>
              </a:rPr>
              <a:t>Removed Outliers ( IQR Method)</a:t>
            </a:r>
            <a:endParaRPr lang="en-IN" sz="2800" dirty="0"/>
          </a:p>
        </p:txBody>
      </p:sp>
      <p:sp>
        <p:nvSpPr>
          <p:cNvPr id="7" name="TextBox 6">
            <a:extLst>
              <a:ext uri="{FF2B5EF4-FFF2-40B4-BE49-F238E27FC236}">
                <a16:creationId xmlns:a16="http://schemas.microsoft.com/office/drawing/2014/main" id="{A9313B02-0175-B16C-FCA6-241E6D1C1B77}"/>
              </a:ext>
            </a:extLst>
          </p:cNvPr>
          <p:cNvSpPr txBox="1"/>
          <p:nvPr/>
        </p:nvSpPr>
        <p:spPr>
          <a:xfrm>
            <a:off x="7210436" y="1448347"/>
            <a:ext cx="4219564" cy="470898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Health Expenditure per Capita and Days to Start Business now better represent the majority population.</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instance, Life Expectancy (Female/Male) and Mobile Phone Usage appear more symmetric.</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Metrics like Internet Usage and Infant Mortality Rate still exhibit wide IQRs, reflecting inherent variability even without outliers.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cleaned dataset will likely improve the performance of statistical analyses or machine learning models, as extreme values often distort results.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2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7B38-2246-2611-BC08-FBE5B947EB08}"/>
              </a:ext>
            </a:extLst>
          </p:cNvPr>
          <p:cNvSpPr>
            <a:spLocks noGrp="1"/>
          </p:cNvSpPr>
          <p:nvPr>
            <p:ph type="title"/>
          </p:nvPr>
        </p:nvSpPr>
        <p:spPr>
          <a:xfrm>
            <a:off x="2333659" y="929282"/>
            <a:ext cx="3297707" cy="739870"/>
          </a:xfrm>
        </p:spPr>
        <p:txBody>
          <a:bodyPr>
            <a:normAutofit/>
          </a:bodyPr>
          <a:lstStyle/>
          <a:p>
            <a:r>
              <a:rPr lang="en-IN" sz="2800" b="1" dirty="0">
                <a:solidFill>
                  <a:schemeClr val="tx1"/>
                </a:solidFill>
                <a:latin typeface="Times New Roman" panose="02020603050405020304" pitchFamily="18" charset="0"/>
                <a:cs typeface="Times New Roman" panose="02020603050405020304" pitchFamily="18" charset="0"/>
              </a:rPr>
              <a:t>Correlation Matrix </a:t>
            </a:r>
          </a:p>
        </p:txBody>
      </p:sp>
      <p:pic>
        <p:nvPicPr>
          <p:cNvPr id="5" name="Content Placeholder 4" descr="A screenshot of a computer&#10;&#10;Description automatically generated">
            <a:extLst>
              <a:ext uri="{FF2B5EF4-FFF2-40B4-BE49-F238E27FC236}">
                <a16:creationId xmlns:a16="http://schemas.microsoft.com/office/drawing/2014/main" id="{8FCE8940-D2D8-EF61-611C-6402078A68B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4800" t="31468" r="1505" b="2555"/>
          <a:stretch/>
        </p:blipFill>
        <p:spPr>
          <a:xfrm>
            <a:off x="928339" y="2076357"/>
            <a:ext cx="5528217" cy="3703320"/>
          </a:xfrm>
        </p:spPr>
      </p:pic>
      <p:sp>
        <p:nvSpPr>
          <p:cNvPr id="3" name="TextBox 2">
            <a:extLst>
              <a:ext uri="{FF2B5EF4-FFF2-40B4-BE49-F238E27FC236}">
                <a16:creationId xmlns:a16="http://schemas.microsoft.com/office/drawing/2014/main" id="{5E5F47E6-FF84-72DB-2C82-505B34D546E5}"/>
              </a:ext>
            </a:extLst>
          </p:cNvPr>
          <p:cNvSpPr txBox="1"/>
          <p:nvPr/>
        </p:nvSpPr>
        <p:spPr>
          <a:xfrm>
            <a:off x="7449015" y="1750741"/>
            <a:ext cx="3635297"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Strong correlation (~0.90) indicates that countries with higher GDP tend to have higher CO2 emissions.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Population Total is highly correlated with Population 0-14, Population 15-64, and Population Urban.</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Correlated variables like CO2 Emissions and Energy Usage can be combined for predictive modeling.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83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23FB99-173C-9614-5448-E67B936C2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45" y="1732682"/>
            <a:ext cx="6055112" cy="4590059"/>
          </a:xfrm>
          <a:prstGeom prst="rect">
            <a:avLst/>
          </a:prstGeom>
        </p:spPr>
      </p:pic>
      <p:sp>
        <p:nvSpPr>
          <p:cNvPr id="2" name="TextBox 1">
            <a:extLst>
              <a:ext uri="{FF2B5EF4-FFF2-40B4-BE49-F238E27FC236}">
                <a16:creationId xmlns:a16="http://schemas.microsoft.com/office/drawing/2014/main" id="{D26A6144-0CAC-01E7-BDBF-5E7B8226A57A}"/>
              </a:ext>
            </a:extLst>
          </p:cNvPr>
          <p:cNvSpPr txBox="1"/>
          <p:nvPr/>
        </p:nvSpPr>
        <p:spPr>
          <a:xfrm>
            <a:off x="702527" y="535258"/>
            <a:ext cx="2977097"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         Histogram</a:t>
            </a:r>
          </a:p>
        </p:txBody>
      </p:sp>
      <p:sp>
        <p:nvSpPr>
          <p:cNvPr id="3" name="TextBox 2">
            <a:extLst>
              <a:ext uri="{FF2B5EF4-FFF2-40B4-BE49-F238E27FC236}">
                <a16:creationId xmlns:a16="http://schemas.microsoft.com/office/drawing/2014/main" id="{E44E3104-1EDA-9A4E-B13C-DA961340191F}"/>
              </a:ext>
            </a:extLst>
          </p:cNvPr>
          <p:cNvSpPr txBox="1"/>
          <p:nvPr/>
        </p:nvSpPr>
        <p:spPr>
          <a:xfrm>
            <a:off x="6980663" y="1527717"/>
            <a:ext cx="4237463" cy="501675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image displays histograms for various economic, demographic, and health-related variables, providing insights into the distribution of each feature.</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CO2 Emissions, Days to Start Business, Energy Usage, GDP, Hours to do Tax, Infant Mortality Rate, Lending Interest, Tourism Inbound, and Tourism Outbound all show strong right skew</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presence of multiple peaks in some variables suggests potential clustering or grouping within the data, which might be explored further with clustering methods.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26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F9C435-22E4-C45E-A329-51D4A63AC10A}"/>
              </a:ext>
            </a:extLst>
          </p:cNvPr>
          <p:cNvSpPr txBox="1"/>
          <p:nvPr/>
        </p:nvSpPr>
        <p:spPr>
          <a:xfrm>
            <a:off x="1594624" y="2059870"/>
            <a:ext cx="9287860" cy="4062651"/>
          </a:xfrm>
          <a:prstGeom prst="rect">
            <a:avLst/>
          </a:prstGeom>
          <a:noFill/>
        </p:spPr>
        <p:txBody>
          <a:bodyPr wrap="square" rtlCol="0">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Model building for clustering global development data involves identifying patterns, trends, and similarities across countries or regions to inform policy-making, identify development needs, and track progress on global goals. Here are the main steps:</a:t>
            </a:r>
          </a:p>
          <a:p>
            <a:pPr algn="l"/>
            <a:endParaRPr lang="en-US" sz="2400" b="0" i="0" dirty="0">
              <a:solidFill>
                <a:srgbClr val="0D0D0D"/>
              </a:solidFill>
              <a:effectLst/>
              <a:latin typeface="Times New Roman" panose="02020603050405020304" pitchFamily="18" charset="0"/>
              <a:cs typeface="Times New Roman" panose="02020603050405020304" pitchFamily="18" charset="0"/>
            </a:endParaRPr>
          </a:p>
          <a:p>
            <a:pPr>
              <a:buFont typeface="+mj-lt"/>
              <a:buAutoNum type="arabicPeriod"/>
            </a:pPr>
            <a:r>
              <a:rPr lang="en-US" sz="2400" b="1" i="0" dirty="0">
                <a:solidFill>
                  <a:srgbClr val="0D0D0D"/>
                </a:solidFill>
                <a:effectLst/>
                <a:latin typeface="Times New Roman" panose="02020603050405020304" pitchFamily="18" charset="0"/>
                <a:cs typeface="Times New Roman" panose="02020603050405020304" pitchFamily="18" charset="0"/>
              </a:rPr>
              <a:t> Data Collection and Preprocessing</a:t>
            </a:r>
            <a:endParaRPr lang="en-US" sz="2400" b="0" i="0" dirty="0">
              <a:solidFill>
                <a:srgbClr val="0D0D0D"/>
              </a:solidFill>
              <a:effectLst/>
              <a:latin typeface="Times New Roman" panose="02020603050405020304" pitchFamily="18" charset="0"/>
              <a:cs typeface="Times New Roman" panose="02020603050405020304" pitchFamily="18" charset="0"/>
            </a:endParaRPr>
          </a:p>
          <a:p>
            <a:r>
              <a:rPr lang="en-IN" sz="2400" b="1" i="0" dirty="0">
                <a:solidFill>
                  <a:srgbClr val="0D0D0D"/>
                </a:solidFill>
                <a:effectLst/>
                <a:latin typeface="Times New Roman" panose="02020603050405020304" pitchFamily="18" charset="0"/>
                <a:cs typeface="Times New Roman" panose="02020603050405020304" pitchFamily="18" charset="0"/>
              </a:rPr>
              <a:t>2. Feature Selection and Engineering</a:t>
            </a:r>
            <a:endParaRPr lang="en-IN" sz="2400" b="0" i="0" dirty="0">
              <a:solidFill>
                <a:srgbClr val="0D0D0D"/>
              </a:solidFill>
              <a:effectLst/>
              <a:latin typeface="Times New Roman" panose="02020603050405020304" pitchFamily="18" charset="0"/>
              <a:cs typeface="Times New Roman" panose="02020603050405020304" pitchFamily="18" charset="0"/>
            </a:endParaRPr>
          </a:p>
          <a:p>
            <a:r>
              <a:rPr lang="en-US" sz="2400" b="1" i="0" dirty="0">
                <a:solidFill>
                  <a:srgbClr val="0D0D0D"/>
                </a:solidFill>
                <a:effectLst/>
                <a:latin typeface="Times New Roman" panose="02020603050405020304" pitchFamily="18" charset="0"/>
                <a:cs typeface="Times New Roman" panose="02020603050405020304" pitchFamily="18" charset="0"/>
              </a:rPr>
              <a:t>3. Clustering with K-means </a:t>
            </a:r>
          </a:p>
          <a:p>
            <a:r>
              <a:rPr lang="en-IN" sz="2400" b="1" i="0" dirty="0">
                <a:solidFill>
                  <a:srgbClr val="0D0D0D"/>
                </a:solidFill>
                <a:effectLst/>
                <a:latin typeface="Times New Roman" panose="02020603050405020304" pitchFamily="18" charset="0"/>
                <a:cs typeface="Times New Roman" panose="02020603050405020304" pitchFamily="18" charset="0"/>
              </a:rPr>
              <a:t>4. Model Evaluation and Interpretation</a:t>
            </a:r>
            <a:endParaRPr lang="en-IN" sz="2400" b="0" i="0" dirty="0">
              <a:solidFill>
                <a:srgbClr val="0D0D0D"/>
              </a:solidFill>
              <a:effectLst/>
              <a:latin typeface="Times New Roman" panose="02020603050405020304" pitchFamily="18" charset="0"/>
              <a:cs typeface="Times New Roman" panose="02020603050405020304" pitchFamily="18" charset="0"/>
            </a:endParaRPr>
          </a:p>
          <a:p>
            <a:r>
              <a:rPr lang="en-IN" sz="2400" b="1" i="0" dirty="0">
                <a:solidFill>
                  <a:srgbClr val="0D0D0D"/>
                </a:solidFill>
                <a:effectLst/>
                <a:latin typeface="Times New Roman" panose="02020603050405020304" pitchFamily="18" charset="0"/>
                <a:cs typeface="Times New Roman" panose="02020603050405020304" pitchFamily="18" charset="0"/>
              </a:rPr>
              <a:t>5. Deployment</a:t>
            </a:r>
            <a:endParaRPr lang="en-IN" sz="2400" dirty="0">
              <a:solidFill>
                <a:srgbClr val="0D0D0D"/>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51E4D898-7204-362C-EC61-8D33AB837CAF}"/>
              </a:ext>
            </a:extLst>
          </p:cNvPr>
          <p:cNvSpPr txBox="1"/>
          <p:nvPr/>
        </p:nvSpPr>
        <p:spPr>
          <a:xfrm>
            <a:off x="1183744" y="735479"/>
            <a:ext cx="3249608" cy="584775"/>
          </a:xfrm>
          <a:prstGeom prst="rect">
            <a:avLst/>
          </a:prstGeom>
          <a:noFill/>
        </p:spPr>
        <p:txBody>
          <a:bodyPr wrap="none" rtlCol="0">
            <a:spAutoFit/>
          </a:bodyPr>
          <a:lstStyle/>
          <a:p>
            <a:r>
              <a:rPr lang="en-US" sz="3200" b="1" i="0" dirty="0">
                <a:solidFill>
                  <a:srgbClr val="0D0D0D"/>
                </a:solidFill>
                <a:effectLst/>
                <a:latin typeface="Times New Roman" panose="02020603050405020304" pitchFamily="18" charset="0"/>
                <a:cs typeface="Times New Roman" panose="02020603050405020304" pitchFamily="18" charset="0"/>
              </a:rPr>
              <a:t>  Model Building:</a:t>
            </a:r>
            <a:endParaRPr lang="en-IN" sz="3200" b="1" dirty="0"/>
          </a:p>
        </p:txBody>
      </p:sp>
    </p:spTree>
    <p:extLst>
      <p:ext uri="{BB962C8B-B14F-4D97-AF65-F5344CB8AC3E}">
        <p14:creationId xmlns:p14="http://schemas.microsoft.com/office/powerpoint/2010/main" val="327376156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625</TotalTime>
  <Words>1347</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Century Gothic</vt:lpstr>
      <vt:lpstr>Times New Roman</vt:lpstr>
      <vt:lpstr>ui-sans-serif</vt:lpstr>
      <vt:lpstr>Wingdings</vt:lpstr>
      <vt:lpstr>Wingdings 3</vt:lpstr>
      <vt:lpstr>Wisp</vt:lpstr>
      <vt:lpstr>        Global Clustering Development </vt:lpstr>
      <vt:lpstr>Exploratory Data Analysis ( EDA ) </vt:lpstr>
      <vt:lpstr>PowerPoint Presentation</vt:lpstr>
      <vt:lpstr>PowerPoint Presentation</vt:lpstr>
      <vt:lpstr>                                              Detected Outliers</vt:lpstr>
      <vt:lpstr>PowerPoint Presentation</vt:lpstr>
      <vt:lpstr>Correlation Matrix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Global Clustering Development </dc:title>
  <dc:creator>karadi snehitha</dc:creator>
  <cp:lastModifiedBy>HP</cp:lastModifiedBy>
  <cp:revision>15</cp:revision>
  <dcterms:created xsi:type="dcterms:W3CDTF">2024-11-14T05:24:58Z</dcterms:created>
  <dcterms:modified xsi:type="dcterms:W3CDTF">2025-01-29T08:39:21Z</dcterms:modified>
</cp:coreProperties>
</file>